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</p:sldIdLst>
  <p:sldSz cx="9144000" cy="6858000" type="screen4x3"/>
  <p:notesSz cx="10234613" cy="71040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A2A1"/>
    <a:srgbClr val="2C77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73" autoAdjust="0"/>
  </p:normalViewPr>
  <p:slideViewPr>
    <p:cSldViewPr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304" cy="3548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022" y="0"/>
            <a:ext cx="4435304" cy="3548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52E78-9290-45DC-AF3C-4295AD9743D9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8143"/>
            <a:ext cx="4435304" cy="3548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022" y="6748143"/>
            <a:ext cx="4435304" cy="3548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1AB34-294F-4CE0-88C0-86F8A219E9E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4435475" cy="355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555" y="2"/>
            <a:ext cx="4435475" cy="355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C9380-519B-4A93-B789-02EBF386AA86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1813"/>
            <a:ext cx="3549650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941" y="3374112"/>
            <a:ext cx="8186737" cy="3197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6748227"/>
            <a:ext cx="4435475" cy="3542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555" y="6748227"/>
            <a:ext cx="4435475" cy="3542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27EB3-ACF2-44C8-A768-D33DCCBA3D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517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7E2E5-3642-432E-BF76-F81CD7A38287}" type="datetimeFigureOut">
              <a:rPr lang="fr-FR" smtClean="0"/>
              <a:pPr/>
              <a:t>24/10/2021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4CF7A-075E-4E5D-9329-1E983463508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MSIPCMContentMarking" descr="{&quot;HashCode&quot;:-309203560,&quot;Placement&quot;:&quot;Footer&quot;,&quot;Top&quot;:523.8,&quot;Left&quot;:315.058655,&quot;SlideWidth&quot;:720,&quot;SlideHeight&quot;:540}">
            <a:extLst>
              <a:ext uri="{FF2B5EF4-FFF2-40B4-BE49-F238E27FC236}">
                <a16:creationId xmlns:a16="http://schemas.microsoft.com/office/drawing/2014/main" xmlns="" id="{7AC95BF7-235F-48E5-B6D8-BE3D8B2E33D5}"/>
              </a:ext>
            </a:extLst>
          </p:cNvPr>
          <p:cNvSpPr txBox="1"/>
          <p:nvPr userDrawn="1"/>
        </p:nvSpPr>
        <p:spPr>
          <a:xfrm>
            <a:off x="4001245" y="6652260"/>
            <a:ext cx="1141510" cy="2057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CHAMPAGNE Odette LIYEPLIMAL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2844" y="1071546"/>
            <a:ext cx="68580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Un Champagne Unique réunissant 3 qualités:</a:t>
            </a:r>
          </a:p>
          <a:p>
            <a:pPr>
              <a:buFontTx/>
              <a:buChar char="-"/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GRAND CRU</a:t>
            </a:r>
          </a:p>
          <a:p>
            <a:pPr>
              <a:buFontTx/>
              <a:buChar char="-"/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ŒUVRE ARTISTIQUE </a:t>
            </a:r>
          </a:p>
          <a:p>
            <a:pPr>
              <a:buFontTx/>
              <a:buChar char="-"/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LUXUEUX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CHAMPAGNE GRAND CRU (1/2)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2844" y="1071546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CHAMPAGNE: Vin effervescent fabriqués uniquement en région Champagne. Ex: Luc </a:t>
            </a:r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</a:rPr>
              <a:t>Belaire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n’est pas un Champagne parce que fabriqué en région Bourgogne.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9"/>
          <p:cNvSpPr txBox="1"/>
          <p:nvPr/>
        </p:nvSpPr>
        <p:spPr>
          <a:xfrm>
            <a:off x="142844" y="2643182"/>
            <a:ext cx="59293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GRAND CRU: Une mention réservée aux champagnes assemblés </a:t>
            </a:r>
            <a:r>
              <a:rPr lang="fr-FR" sz="2800" b="1" dirty="0">
                <a:solidFill>
                  <a:srgbClr val="FF0000"/>
                </a:solidFill>
              </a:rPr>
              <a:t>exclusivement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à partir de raisins des meilleures vignes.</a:t>
            </a:r>
          </a:p>
        </p:txBody>
      </p:sp>
      <p:sp>
        <p:nvSpPr>
          <p:cNvPr id="8" name="ZoneTexte 9"/>
          <p:cNvSpPr txBox="1"/>
          <p:nvPr/>
        </p:nvSpPr>
        <p:spPr>
          <a:xfrm>
            <a:off x="142844" y="4622267"/>
            <a:ext cx="6286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Sur 320 villages, seuls 17 villages sont classés « GRAND CRU » car présentant un maximum d'affleurements calcaires en surface. Lequel garantissant une  meilleure qualité des raisins.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CHAMPAGNE GRAND CRU (2/2)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14282" y="2714620"/>
            <a:ext cx="58579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Les champagnes « GRAND CRU » ne bénéficient pas toujours d’une grande popularité par méconnaissance et faute de communication.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12"/>
          <p:cNvSpPr txBox="1"/>
          <p:nvPr/>
        </p:nvSpPr>
        <p:spPr>
          <a:xfrm>
            <a:off x="214282" y="1115311"/>
            <a:ext cx="6858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Les quantités sont donc limitées du fait de la faible proportion du nombre villages classés « GRAND CRU 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ŒUVRE ARTISTIQUE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14282" y="1785926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Des bouteilles pouvant être utilisées en décoration intérieure.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12"/>
          <p:cNvSpPr txBox="1"/>
          <p:nvPr/>
        </p:nvSpPr>
        <p:spPr>
          <a:xfrm>
            <a:off x="214282" y="1115311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Un Concentré de Créativité pour marquer les esprits.</a:t>
            </a:r>
          </a:p>
        </p:txBody>
      </p:sp>
      <p:sp>
        <p:nvSpPr>
          <p:cNvPr id="7" name="ZoneTexte 9"/>
          <p:cNvSpPr txBox="1"/>
          <p:nvPr/>
        </p:nvSpPr>
        <p:spPr>
          <a:xfrm>
            <a:off x="214282" y="2857496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Effet visuel garanti.</a:t>
            </a:r>
          </a:p>
        </p:txBody>
      </p:sp>
      <p:sp>
        <p:nvSpPr>
          <p:cNvPr id="8" name="ZoneTexte 9"/>
          <p:cNvSpPr txBox="1"/>
          <p:nvPr/>
        </p:nvSpPr>
        <p:spPr>
          <a:xfrm>
            <a:off x="214282" y="3571876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Un toucher ne laissant pas insensible.</a:t>
            </a:r>
          </a:p>
        </p:txBody>
      </p:sp>
      <p:sp>
        <p:nvSpPr>
          <p:cNvPr id="11" name="ZoneTexte 9"/>
          <p:cNvSpPr txBox="1"/>
          <p:nvPr/>
        </p:nvSpPr>
        <p:spPr>
          <a:xfrm>
            <a:off x="214282" y="4357694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Des effets Miroir troublants .</a:t>
            </a:r>
          </a:p>
        </p:txBody>
      </p:sp>
      <p:sp>
        <p:nvSpPr>
          <p:cNvPr id="13" name="ZoneTexte 9"/>
          <p:cNvSpPr txBox="1"/>
          <p:nvPr/>
        </p:nvSpPr>
        <p:spPr>
          <a:xfrm>
            <a:off x="214282" y="5143512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Un Packaging de qualité.</a:t>
            </a:r>
          </a:p>
        </p:txBody>
      </p:sp>
      <p:sp>
        <p:nvSpPr>
          <p:cNvPr id="14" name="ZoneTexte 9"/>
          <p:cNvSpPr txBox="1"/>
          <p:nvPr/>
        </p:nvSpPr>
        <p:spPr>
          <a:xfrm>
            <a:off x="214282" y="5857892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Tout bijou doit être protégé et manipulé avec précaution.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GAMME LUXUEUSE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12"/>
          <p:cNvSpPr txBox="1"/>
          <p:nvPr/>
        </p:nvSpPr>
        <p:spPr>
          <a:xfrm>
            <a:off x="214282" y="1115311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Le Décor et les effets sur les bouteilles utilisent les technologies les plus coûteuses de l’industrie du Champagne. </a:t>
            </a:r>
          </a:p>
        </p:txBody>
      </p:sp>
      <p:sp>
        <p:nvSpPr>
          <p:cNvPr id="7" name="ZoneTexte 9"/>
          <p:cNvSpPr txBox="1"/>
          <p:nvPr/>
        </p:nvSpPr>
        <p:spPr>
          <a:xfrm>
            <a:off x="214282" y="2857496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Les habillages ont été fabriqués dans une directive de luxe et de classe.</a:t>
            </a:r>
          </a:p>
        </p:txBody>
      </p:sp>
      <p:sp>
        <p:nvSpPr>
          <p:cNvPr id="11" name="ZoneTexte 9"/>
          <p:cNvSpPr txBox="1"/>
          <p:nvPr/>
        </p:nvSpPr>
        <p:spPr>
          <a:xfrm>
            <a:off x="214282" y="4143380"/>
            <a:ext cx="56436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La pose des habillages se fait manuellement.</a:t>
            </a:r>
          </a:p>
        </p:txBody>
      </p:sp>
      <p:sp>
        <p:nvSpPr>
          <p:cNvPr id="14" name="ZoneTexte 9"/>
          <p:cNvSpPr txBox="1"/>
          <p:nvPr/>
        </p:nvSpPr>
        <p:spPr>
          <a:xfrm>
            <a:off x="214282" y="5429264"/>
            <a:ext cx="6000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La réalisation de Nabuchodonosors (15L) est le symbole positionnement dans la Gamme LUXE.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CHAMPAGNE PRESTIGE - MILLÉSIME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12"/>
          <p:cNvSpPr txBox="1"/>
          <p:nvPr/>
        </p:nvSpPr>
        <p:spPr>
          <a:xfrm>
            <a:off x="214282" y="1115311"/>
            <a:ext cx="8929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Un grand champagne élaboré à partir de raisins issus d'une même récolte et résultant d'une année d’exception.</a:t>
            </a:r>
          </a:p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L’année est marquée sur la bouteille. Ex: Millésime 2012.</a:t>
            </a:r>
          </a:p>
        </p:txBody>
      </p:sp>
      <p:sp>
        <p:nvSpPr>
          <p:cNvPr id="7" name="ZoneTexte 9"/>
          <p:cNvSpPr txBox="1"/>
          <p:nvPr/>
        </p:nvSpPr>
        <p:spPr>
          <a:xfrm>
            <a:off x="214282" y="2643182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Ces champagnes vieux et rares, sont destinés aux grands moments.</a:t>
            </a:r>
          </a:p>
        </p:txBody>
      </p:sp>
      <p:sp>
        <p:nvSpPr>
          <p:cNvPr id="11" name="ZoneTexte 9"/>
          <p:cNvSpPr txBox="1"/>
          <p:nvPr/>
        </p:nvSpPr>
        <p:spPr>
          <a:xfrm>
            <a:off x="214282" y="3786190"/>
            <a:ext cx="56436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Champagne Odette LIYEPLIMAL Millésime 2012: </a:t>
            </a:r>
          </a:p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50% Pinot Noir &amp; 50% Chardonnay.</a:t>
            </a:r>
          </a:p>
        </p:txBody>
      </p:sp>
      <p:sp>
        <p:nvSpPr>
          <p:cNvPr id="14" name="ZoneTexte 9"/>
          <p:cNvSpPr txBox="1"/>
          <p:nvPr/>
        </p:nvSpPr>
        <p:spPr>
          <a:xfrm>
            <a:off x="214282" y="5401591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CHAMPAGNE BLANC DE BLANCS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12"/>
          <p:cNvSpPr txBox="1"/>
          <p:nvPr/>
        </p:nvSpPr>
        <p:spPr>
          <a:xfrm>
            <a:off x="214282" y="1115311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Blanc de Blancs: Désigne un champagne exclusivement issu de raisins blancs de chardonnay. </a:t>
            </a:r>
          </a:p>
        </p:txBody>
      </p:sp>
      <p:sp>
        <p:nvSpPr>
          <p:cNvPr id="7" name="ZoneTexte 9"/>
          <p:cNvSpPr txBox="1"/>
          <p:nvPr/>
        </p:nvSpPr>
        <p:spPr>
          <a:xfrm>
            <a:off x="214282" y="2329757"/>
            <a:ext cx="58579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Un champagne pour l’apéritif et un dîner à base de poissons, viandes blanches, sushi, fruits de mers …</a:t>
            </a:r>
          </a:p>
        </p:txBody>
      </p:sp>
      <p:sp>
        <p:nvSpPr>
          <p:cNvPr id="11" name="ZoneTexte 9"/>
          <p:cNvSpPr txBox="1"/>
          <p:nvPr/>
        </p:nvSpPr>
        <p:spPr>
          <a:xfrm>
            <a:off x="214282" y="4000504"/>
            <a:ext cx="5000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Odette LIYEPLIMAL Blanc de Blancs 2012: 100% Chardonnay.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CHAMPAGNE NECTAR DEMI-SEC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12"/>
          <p:cNvSpPr txBox="1"/>
          <p:nvPr/>
        </p:nvSpPr>
        <p:spPr>
          <a:xfrm>
            <a:off x="214282" y="1115311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DEMI SEC: Désigne un champagne sucré. Teneur en sucre entre 33 et 50g/litre.</a:t>
            </a:r>
          </a:p>
        </p:txBody>
      </p:sp>
      <p:sp>
        <p:nvSpPr>
          <p:cNvPr id="7" name="ZoneTexte 9"/>
          <p:cNvSpPr txBox="1"/>
          <p:nvPr/>
        </p:nvSpPr>
        <p:spPr>
          <a:xfrm>
            <a:off x="214282" y="2329757"/>
            <a:ext cx="58579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Un champagne pour l’apéritif et un dîner à base de poissons, viandes blanches, sushi, fruits de mers …</a:t>
            </a:r>
          </a:p>
        </p:txBody>
      </p:sp>
      <p:sp>
        <p:nvSpPr>
          <p:cNvPr id="11" name="ZoneTexte 9"/>
          <p:cNvSpPr txBox="1"/>
          <p:nvPr/>
        </p:nvSpPr>
        <p:spPr>
          <a:xfrm>
            <a:off x="214282" y="4044269"/>
            <a:ext cx="5000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- Odette LIYEPLIMAL NECTAR est le Champagne favori auprès de la gente féminine.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14285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COMPARATIF MARCHÉ DU CHAMPAGNE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857232"/>
            <a:ext cx="9144000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3975</TotalTime>
  <Words>411</Words>
  <Application>Microsoft Office PowerPoint</Application>
  <PresentationFormat>Affichage à l'écran (4:3)</PresentationFormat>
  <Paragraphs>41</Paragraphs>
  <Slides>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Jakson</dc:creator>
  <cp:lastModifiedBy>Windows User</cp:lastModifiedBy>
  <cp:revision>286</cp:revision>
  <dcterms:created xsi:type="dcterms:W3CDTF">2019-03-08T10:27:24Z</dcterms:created>
  <dcterms:modified xsi:type="dcterms:W3CDTF">2021-10-24T16:31:23Z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6c818a6-e1a0-4a6e-a969-20d857c5dc62_Enabled">
    <vt:lpwstr>true</vt:lpwstr>
  </property>
  <property fmtid="{D5CDD505-2E9C-101B-9397-08002B2CF9AE}" pid="3" name="MSIP_Label_e6c818a6-e1a0-4a6e-a969-20d857c5dc62_SetDate">
    <vt:lpwstr>2021-10-19T00:00:11Z</vt:lpwstr>
  </property>
  <property fmtid="{D5CDD505-2E9C-101B-9397-08002B2CF9AE}" pid="4" name="MSIP_Label_e6c818a6-e1a0-4a6e-a969-20d857c5dc62_Method">
    <vt:lpwstr>Standard</vt:lpwstr>
  </property>
  <property fmtid="{D5CDD505-2E9C-101B-9397-08002B2CF9AE}" pid="5" name="MSIP_Label_e6c818a6-e1a0-4a6e-a969-20d857c5dc62_Name">
    <vt:lpwstr>Orange_restricted_internal.2</vt:lpwstr>
  </property>
  <property fmtid="{D5CDD505-2E9C-101B-9397-08002B2CF9AE}" pid="6" name="MSIP_Label_e6c818a6-e1a0-4a6e-a969-20d857c5dc62_SiteId">
    <vt:lpwstr>90c7a20a-f34b-40bf-bc48-b9253b6f5d20</vt:lpwstr>
  </property>
  <property fmtid="{D5CDD505-2E9C-101B-9397-08002B2CF9AE}" pid="7" name="MSIP_Label_e6c818a6-e1a0-4a6e-a969-20d857c5dc62_ActionId">
    <vt:lpwstr>7828fbf3-2af2-494d-85a4-e51ec6158882</vt:lpwstr>
  </property>
  <property fmtid="{D5CDD505-2E9C-101B-9397-08002B2CF9AE}" pid="8" name="MSIP_Label_e6c818a6-e1a0-4a6e-a969-20d857c5dc62_ContentBits">
    <vt:lpwstr>2</vt:lpwstr>
  </property>
</Properties>
</file>